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sldIdLst>
    <p:sldId id="256" r:id="rId2"/>
    <p:sldId id="284" r:id="rId3"/>
    <p:sldId id="261" r:id="rId4"/>
    <p:sldId id="257" r:id="rId5"/>
    <p:sldId id="276" r:id="rId6"/>
    <p:sldId id="277" r:id="rId7"/>
    <p:sldId id="278" r:id="rId8"/>
    <p:sldId id="279" r:id="rId9"/>
    <p:sldId id="282" r:id="rId10"/>
    <p:sldId id="286" r:id="rId11"/>
    <p:sldId id="287" r:id="rId12"/>
    <p:sldId id="28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UONG HONG" initials="DH" lastIdx="3" clrIdx="0">
    <p:extLst>
      <p:ext uri="{19B8F6BF-5375-455C-9EA6-DF929625EA0E}">
        <p15:presenceInfo xmlns:p15="http://schemas.microsoft.com/office/powerpoint/2012/main" userId="DUONG HONG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D6126B"/>
    <a:srgbClr val="99CCFF"/>
    <a:srgbClr val="C4763C"/>
    <a:srgbClr val="6699FF"/>
    <a:srgbClr val="CC66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0" autoAdjust="0"/>
    <p:restoredTop sz="94660"/>
  </p:normalViewPr>
  <p:slideViewPr>
    <p:cSldViewPr snapToGrid="0">
      <p:cViewPr varScale="1">
        <p:scale>
          <a:sx n="70" d="100"/>
          <a:sy n="70" d="100"/>
        </p:scale>
        <p:origin x="320" y="-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341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07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124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19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873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01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79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361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05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492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0D2B-E94D-42C5-AC08-1F2CA65C47FE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28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40D2B-E94D-42C5-AC08-1F2CA65C47FE}" type="datetimeFigureOut">
              <a:rPr lang="en-US" smtClean="0"/>
              <a:t>7/22/2020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BFE4D-4923-4AC9-880A-98F5C64927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53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khotrithucso.com/doc/p/tai-lieu-giao-trinh-co-hoc-ly-thuyet-phan-dong-hoc-nhung-580005" TargetMode="External"/><Relationship Id="rId2" Type="http://schemas.openxmlformats.org/officeDocument/2006/relationships/hyperlink" Target="https://taisachmoi.com/giao-trinh-co-hoc-ly-thuyet-tom-tat-ly-thuyet-bai-tap-mau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676" t="19675" r="54360" b="59187"/>
          <a:stretch/>
        </p:blipFill>
        <p:spPr>
          <a:xfrm>
            <a:off x="0" y="0"/>
            <a:ext cx="1973253" cy="6021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1425" y="91421"/>
            <a:ext cx="68691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4763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TP.HCM</a:t>
            </a:r>
          </a:p>
          <a:p>
            <a:pPr algn="ctr"/>
            <a:r>
              <a:rPr lang="en-US" sz="2400" b="1" dirty="0" smtClean="0">
                <a:solidFill>
                  <a:srgbClr val="C4763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CƠ KHÍ</a:t>
            </a:r>
            <a:endParaRPr lang="en-US" sz="2400" b="1" dirty="0">
              <a:solidFill>
                <a:srgbClr val="C4763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06717" y="1781033"/>
            <a:ext cx="9578566" cy="2603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14.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tt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>
              <a:lnSpc>
                <a:spcPct val="120000"/>
              </a:lnSpc>
            </a:pP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14.2.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20000"/>
              </a:lnSpc>
            </a:pP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endParaRPr 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6255943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84441" y="6347408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TP.HCM, 07/2020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27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udi e-tron tại Việt Nam - xe điện lạ mắ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873" y="3417684"/>
            <a:ext cx="6116117" cy="3440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ular Callout 2"/>
          <p:cNvSpPr/>
          <p:nvPr/>
        </p:nvSpPr>
        <p:spPr>
          <a:xfrm>
            <a:off x="9457507" y="1923863"/>
            <a:ext cx="2734493" cy="1403287"/>
          </a:xfrm>
          <a:prstGeom prst="wedgeRectCallout">
            <a:avLst>
              <a:gd name="adj1" fmla="val -22395"/>
              <a:gd name="adj2" fmla="val 147662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6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6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6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6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endParaRPr lang="en-US" sz="26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6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(km/h)</a:t>
            </a:r>
            <a:endParaRPr lang="en-US" sz="26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Audi A8 Review (2020) | Autoca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61" y="0"/>
            <a:ext cx="5580735" cy="3714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ular Callout 4"/>
          <p:cNvSpPr/>
          <p:nvPr/>
        </p:nvSpPr>
        <p:spPr>
          <a:xfrm>
            <a:off x="0" y="4354714"/>
            <a:ext cx="2734493" cy="1403287"/>
          </a:xfrm>
          <a:prstGeom prst="wedgeRectCallout">
            <a:avLst>
              <a:gd name="adj1" fmla="val 58299"/>
              <a:gd name="adj2" fmla="val -17515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6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ular Callout 1"/>
          <p:cNvSpPr/>
          <p:nvPr/>
        </p:nvSpPr>
        <p:spPr>
          <a:xfrm>
            <a:off x="9400" y="4354715"/>
            <a:ext cx="2725093" cy="1403287"/>
          </a:xfrm>
          <a:prstGeom prst="wedgeRectCallout">
            <a:avLst>
              <a:gd name="adj1" fmla="val -3889"/>
              <a:gd name="adj2" fmla="val -200081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Bánh</a:t>
            </a:r>
            <a:r>
              <a:rPr 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</a:p>
          <a:p>
            <a:pPr algn="ctr"/>
            <a:r>
              <a:rPr lang="en-US" sz="2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endParaRPr lang="en-US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(rad/s)</a:t>
            </a:r>
          </a:p>
        </p:txBody>
      </p:sp>
      <p:sp>
        <p:nvSpPr>
          <p:cNvPr id="4" name="Rectangle 3"/>
          <p:cNvSpPr/>
          <p:nvPr/>
        </p:nvSpPr>
        <p:spPr>
          <a:xfrm>
            <a:off x="4710460" y="2869946"/>
            <a:ext cx="2506825" cy="140329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LIÊN HỆ GÌ ???</a:t>
            </a:r>
            <a:endParaRPr lang="en-US" sz="24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109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928512" y="797672"/>
            <a:ext cx="264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 TIÊU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41560" y="91898"/>
            <a:ext cx="11914360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14.2.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60812" y="1552476"/>
            <a:ext cx="7674429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quỹ</a:t>
            </a:r>
            <a:r>
              <a:rPr lang="en-US" sz="2800" dirty="0" smtClean="0"/>
              <a:t> </a:t>
            </a:r>
            <a:r>
              <a:rPr lang="en-US" sz="2800" dirty="0" err="1" smtClean="0"/>
              <a:t>đạo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/>
              <a:t>vật</a:t>
            </a:r>
            <a:r>
              <a:rPr lang="en-US" sz="2800" dirty="0"/>
              <a:t> </a:t>
            </a:r>
            <a:r>
              <a:rPr lang="en-US" sz="2800" dirty="0" err="1"/>
              <a:t>rắn</a:t>
            </a:r>
            <a:r>
              <a:rPr lang="en-US" sz="2800" dirty="0"/>
              <a:t> quay </a:t>
            </a:r>
            <a:r>
              <a:rPr lang="en-US" sz="2800" dirty="0" err="1"/>
              <a:t>quanh</a:t>
            </a:r>
            <a:r>
              <a:rPr lang="en-US" sz="2800" dirty="0"/>
              <a:t> </a:t>
            </a:r>
            <a:r>
              <a:rPr lang="en-US" sz="2800" dirty="0" err="1"/>
              <a:t>trục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29091" y="2981093"/>
            <a:ext cx="735874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 smtClean="0"/>
              <a:t>tốc</a:t>
            </a:r>
            <a:r>
              <a:rPr lang="en-US" sz="2800" dirty="0" smtClean="0"/>
              <a:t>,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tuyến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tuyến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thuộc</a:t>
            </a:r>
            <a:r>
              <a:rPr lang="en-US" sz="2800" dirty="0"/>
              <a:t> </a:t>
            </a:r>
            <a:r>
              <a:rPr lang="en-US" sz="2800" dirty="0" err="1"/>
              <a:t>vật</a:t>
            </a:r>
            <a:r>
              <a:rPr lang="en-US" sz="2800" dirty="0"/>
              <a:t> </a:t>
            </a:r>
            <a:r>
              <a:rPr lang="en-US" sz="2800" dirty="0" err="1"/>
              <a:t>rắn</a:t>
            </a:r>
            <a:r>
              <a:rPr lang="en-US" sz="2800" dirty="0"/>
              <a:t> quay </a:t>
            </a:r>
            <a:r>
              <a:rPr lang="en-US" sz="2800" dirty="0" err="1"/>
              <a:t>quanh</a:t>
            </a:r>
            <a:r>
              <a:rPr lang="en-US" sz="2800" dirty="0"/>
              <a:t> </a:t>
            </a:r>
            <a:r>
              <a:rPr lang="en-US" sz="2800" dirty="0" err="1"/>
              <a:t>trục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2343552" y="1795670"/>
            <a:ext cx="620486" cy="185057"/>
          </a:xfrm>
          <a:prstGeom prst="chevron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hevron 8"/>
          <p:cNvSpPr/>
          <p:nvPr/>
        </p:nvSpPr>
        <p:spPr>
          <a:xfrm>
            <a:off x="2331104" y="3146743"/>
            <a:ext cx="620486" cy="185057"/>
          </a:xfrm>
          <a:prstGeom prst="chevron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18656" y="4611231"/>
            <a:ext cx="73587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en-US" sz="2800" dirty="0" err="1" smtClean="0"/>
              <a:t>Áp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kiến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đã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thạo</a:t>
            </a:r>
            <a:r>
              <a:rPr lang="en-US" sz="2800" dirty="0" smtClean="0"/>
              <a:t> </a:t>
            </a:r>
            <a:r>
              <a:rPr lang="en-US" sz="2800" dirty="0" err="1" smtClean="0"/>
              <a:t>bài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thuộc</a:t>
            </a:r>
            <a:r>
              <a:rPr lang="en-US" sz="2800" dirty="0"/>
              <a:t> </a:t>
            </a:r>
            <a:r>
              <a:rPr lang="en-US" sz="2800" dirty="0" err="1"/>
              <a:t>vật</a:t>
            </a:r>
            <a:r>
              <a:rPr lang="en-US" sz="2800" dirty="0"/>
              <a:t> </a:t>
            </a:r>
            <a:r>
              <a:rPr lang="en-US" sz="2800" dirty="0" err="1"/>
              <a:t>rắn</a:t>
            </a:r>
            <a:r>
              <a:rPr lang="en-US" sz="2800" dirty="0"/>
              <a:t> quay </a:t>
            </a:r>
            <a:r>
              <a:rPr lang="en-US" sz="2800" dirty="0" err="1"/>
              <a:t>quanh</a:t>
            </a:r>
            <a:r>
              <a:rPr lang="en-US" sz="2800" dirty="0"/>
              <a:t> </a:t>
            </a:r>
            <a:r>
              <a:rPr lang="en-US" sz="2800" dirty="0" err="1"/>
              <a:t>trục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.</a:t>
            </a:r>
          </a:p>
          <a:p>
            <a:pPr lvl="0"/>
            <a:endParaRPr lang="en-US" sz="2800" dirty="0"/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hevron 14"/>
          <p:cNvSpPr/>
          <p:nvPr/>
        </p:nvSpPr>
        <p:spPr>
          <a:xfrm>
            <a:off x="2331104" y="4796975"/>
            <a:ext cx="620486" cy="185057"/>
          </a:xfrm>
          <a:prstGeom prst="chevron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330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9" grpId="0" animBg="1"/>
      <p:bldP spid="14" grpId="0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5.</a:t>
            </a: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5673" y="518700"/>
            <a:ext cx="2630885" cy="69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1500"/>
              </a:spcBef>
            </a:pP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807029" y="1633772"/>
            <a:ext cx="4832715" cy="688064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Bef>
                <a:spcPts val="1500"/>
              </a:spcBef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Qũy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807027" y="2832930"/>
            <a:ext cx="4832715" cy="1168682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indent="-514350" algn="just">
              <a:lnSpc>
                <a:spcPct val="150000"/>
              </a:lnSpc>
              <a:buAutoNum type="arabicPeriod" startAt="2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807027" y="4419761"/>
            <a:ext cx="4832715" cy="1181065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7845490" y="2427620"/>
            <a:ext cx="3422210" cy="1806545"/>
          </a:xfrm>
          <a:prstGeom prst="ellipse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endParaRPr lang="en-US" sz="2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6639743" y="1962639"/>
            <a:ext cx="1205746" cy="123614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0" idx="3"/>
            <a:endCxn id="4" idx="2"/>
          </p:cNvCxnSpPr>
          <p:nvPr/>
        </p:nvCxnSpPr>
        <p:spPr>
          <a:xfrm flipV="1">
            <a:off x="6639742" y="3330893"/>
            <a:ext cx="1205748" cy="8637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1" idx="3"/>
          </p:cNvCxnSpPr>
          <p:nvPr/>
        </p:nvCxnSpPr>
        <p:spPr>
          <a:xfrm flipV="1">
            <a:off x="6639742" y="3463004"/>
            <a:ext cx="1205747" cy="154729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067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765502" y="337257"/>
            <a:ext cx="6094016" cy="620485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PHƯƠNG TRÌNH CHUYỂN ĐỘNG</a:t>
            </a:r>
            <a:endParaRPr lang="en-US" sz="28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2333266" y="215443"/>
            <a:ext cx="631372" cy="810084"/>
          </a:xfrm>
          <a:prstGeom prst="flowChartDecision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03924" y="1159740"/>
                <a:ext cx="8654730" cy="578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lnSpc>
                    <a:spcPct val="120000"/>
                  </a:lnSpc>
                  <a:buAutoNum type="alphaLcPeriod"/>
                </a:pPr>
                <a:r>
                  <a:rPr lang="en-US" sz="2800" b="1" i="1" dirty="0" smtClean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Qũy </a:t>
                </a:r>
                <a:r>
                  <a:rPr lang="en-US" sz="2800" b="1" i="1" dirty="0" err="1" smtClean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đạo</a:t>
                </a:r>
                <a:r>
                  <a:rPr lang="en-US" sz="2800" b="1" i="1" dirty="0" smtClean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2800" b="1" i="1" dirty="0" smtClean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rgbClr val="C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endParaRPr lang="en-US" sz="2800" b="1" i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tròn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tâm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nằm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quay,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bán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kính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tới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quay.</a:t>
                </a:r>
              </a:p>
              <a:p>
                <a:pPr>
                  <a:lnSpc>
                    <a:spcPct val="120000"/>
                  </a:lnSpc>
                </a:pPr>
                <a:endParaRPr lang="en-US" sz="28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lnSpc>
                    <a:spcPct val="120000"/>
                  </a:lnSpc>
                  <a:buFont typeface="Wingdings" panose="05000000000000000000" pitchFamily="2" charset="2"/>
                  <a:buChar char="v"/>
                </a:pP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 =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sz="28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n-US" sz="2800" b="1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𝑴</m:t>
                            </m:r>
                          </m:e>
                          <m:sub>
                            <m:r>
                              <a:rPr lang="en-US" sz="2800" b="1" i="1" dirty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𝒐</m:t>
                            </m:r>
                          </m:sub>
                        </m:sSub>
                        <m:r>
                          <a:rPr lang="en-US" sz="2800" b="1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𝑴</m:t>
                        </m:r>
                      </m:e>
                    </m:acc>
                  </m:oMath>
                </a14:m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r. </a:t>
                </a:r>
                <a:r>
                  <a:rPr lang="el-GR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φ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(t)	   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Đơn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vị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mét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(m)</a:t>
                </a:r>
                <a:endParaRPr lang="en-US" sz="2800" i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vi-VN" sz="2800" dirty="0"/>
                  <a:t/>
                </a:r>
                <a:br>
                  <a:rPr lang="vi-VN" sz="2800" dirty="0"/>
                </a:br>
                <a:r>
                  <a:rPr lang="en-US" sz="2800" dirty="0"/>
                  <a:t/>
                </a:r>
                <a:br>
                  <a:rPr lang="en-US" sz="2800" dirty="0"/>
                </a:br>
                <a:r>
                  <a:rPr lang="en-US" sz="2800" dirty="0"/>
                  <a:t/>
                </a:r>
                <a:br>
                  <a:rPr lang="en-US" sz="2800" dirty="0"/>
                </a:b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924" y="1159740"/>
                <a:ext cx="8654730" cy="5781583"/>
              </a:xfrm>
              <a:prstGeom prst="rect">
                <a:avLst/>
              </a:prstGeom>
              <a:blipFill rotWithShape="0">
                <a:blip r:embed="rId2"/>
                <a:stretch>
                  <a:fillRect l="-1408" t="-316" r="-13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/>
          <p:cNvPicPr/>
          <p:nvPr/>
        </p:nvPicPr>
        <p:blipFill rotWithShape="1">
          <a:blip r:embed="rId3"/>
          <a:srcRect l="52350" t="37987" r="33761" b="37512"/>
          <a:stretch/>
        </p:blipFill>
        <p:spPr bwMode="auto">
          <a:xfrm>
            <a:off x="4920869" y="3788095"/>
            <a:ext cx="2538056" cy="24166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9967" y="254857"/>
            <a:ext cx="2933322" cy="60332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4753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815662" y="231135"/>
            <a:ext cx="5418085" cy="899722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VẬN TỐC CỦA ĐIỂM </a:t>
            </a:r>
          </a:p>
          <a:p>
            <a:pPr algn="ctr"/>
            <a:r>
              <a:rPr lang="en-US" sz="280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THUỘC VẬT RẮN QUAY</a:t>
            </a:r>
            <a:endParaRPr lang="en-US" sz="28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248469" y="275954"/>
            <a:ext cx="631372" cy="810084"/>
          </a:xfrm>
          <a:prstGeom prst="flowChartDecision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82751" y="1086038"/>
            <a:ext cx="7435324" cy="4992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20000"/>
              </a:lnSpc>
            </a:pP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= S’(t) = (r. </a:t>
            </a:r>
            <a:r>
              <a:rPr lang="el-GR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φ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(t))’ = r. </a:t>
            </a:r>
            <a:r>
              <a:rPr lang="el-GR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(t)		</a:t>
            </a:r>
          </a:p>
          <a:p>
            <a:pPr>
              <a:lnSpc>
                <a:spcPct val="120000"/>
              </a:lnSpc>
            </a:pPr>
            <a:endParaRPr lang="en-US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tuyến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quỹ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đạo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endParaRPr lang="en-US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20000"/>
              </a:lnSpc>
              <a:buFontTx/>
              <a:buChar char="-"/>
            </a:pP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endParaRPr lang="en-US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20000"/>
              </a:lnSpc>
              <a:buFont typeface="Symbol" panose="05050102010706020507" pitchFamily="18" charset="2"/>
              <a:buChar char="Þ"/>
            </a:pP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m/s</a:t>
            </a:r>
            <a:endParaRPr lang="en-US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 l="40748" t="30914" r="43487" b="28367"/>
          <a:stretch/>
        </p:blipFill>
        <p:spPr>
          <a:xfrm>
            <a:off x="8482310" y="1304992"/>
            <a:ext cx="2824880" cy="375275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748750" y="1433102"/>
            <a:ext cx="351378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l-G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endParaRPr lang="en-US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792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471633" y="231135"/>
            <a:ext cx="5835329" cy="899722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GIA TỐC CỦA ĐIỂM THUỘC VẬT RẮN QUAY</a:t>
            </a:r>
            <a:endParaRPr lang="en-US" sz="28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2904439" y="275954"/>
            <a:ext cx="631372" cy="810084"/>
          </a:xfrm>
          <a:prstGeom prst="flowChartDecision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280782" y="1130857"/>
                <a:ext cx="10579258" cy="474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toàn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phần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𝒂</m:t>
                            </m:r>
                          </m:e>
                          <m:sub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𝝉</m:t>
                            </m:r>
                          </m:sub>
                          <m:sup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 </m:t>
                            </m:r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𝒂</m:t>
                            </m:r>
                          </m:e>
                          <m:sub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  <m:sup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		(m/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𝒔</m:t>
                        </m:r>
                      </m:e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𝒂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l-GR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τ</m:t>
                        </m:r>
                      </m:sub>
                    </m:sSub>
                  </m:oMath>
                </a14:m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v’(t) = </a:t>
                </a:r>
                <a:r>
                  <a:rPr lang="en-US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r. </a:t>
                </a:r>
                <a:r>
                  <a:rPr lang="el-GR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’(</a:t>
                </a:r>
                <a:r>
                  <a:rPr lang="en-US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= r. </a:t>
                </a:r>
                <a:r>
                  <a:rPr lang="el-GR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ε</a:t>
                </a:r>
                <a:endParaRPr lang="en-US" sz="2800" b="1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   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𝒂</m:t>
                        </m:r>
                      </m:e>
                      <m:sub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sz="28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32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2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𝒗</m:t>
                            </m:r>
                          </m:e>
                          <m:sup>
                            <m:r>
                              <a:rPr lang="en-US" sz="32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en-US" sz="32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𝒓</m:t>
                        </m:r>
                      </m:den>
                    </m:f>
                  </m:oMath>
                </a14:m>
                <a:r>
                  <a:rPr lang="en-US" sz="32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r.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𝝎</m:t>
                        </m:r>
                      </m:e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en-US" sz="32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800" b="1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b="1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𝒂</m:t>
                            </m:r>
                          </m:e>
                          <m:sub>
                            <m:r>
                              <a:rPr lang="en-US" sz="28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𝝉</m:t>
                            </m:r>
                          </m:sub>
                          <m:sup>
                            <m:r>
                              <a:rPr lang="en-US" sz="2800" b="1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b="1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 b="1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 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𝒂</m:t>
                            </m:r>
                          </m:e>
                          <m:sub>
                            <m:r>
                              <a:rPr lang="en-US" sz="2800" b="1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  <m:sup>
                            <m:r>
                              <a:rPr lang="en-US" sz="2800" b="1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r.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𝝎</m:t>
                            </m:r>
                          </m:e>
                          <m:sup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𝟒</m:t>
                            </m:r>
                          </m:sup>
                        </m:sSup>
                        <m:sSup>
                          <m:sSupPr>
                            <m:ctrlP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+ </m:t>
                            </m:r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𝜺</m:t>
                            </m:r>
                          </m:e>
                          <m:sup>
                            <m:r>
                              <a:rPr lang="en-US" sz="28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endParaRPr lang="en-US" sz="2800" b="1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KL: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tỷ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lệ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bán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kính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r.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hợp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bán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kính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tương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ứng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chúng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l-GR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α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như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 err="1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nhau</a:t>
                </a:r>
                <a:r>
                  <a:rPr lang="en-US" sz="2400" b="1" i="1" dirty="0" smtClean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400" b="1" i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0782" y="1130857"/>
                <a:ext cx="10579258" cy="4742388"/>
              </a:xfrm>
              <a:prstGeom prst="rect">
                <a:avLst/>
              </a:prstGeom>
              <a:blipFill rotWithShape="0">
                <a:blip r:embed="rId2"/>
                <a:stretch>
                  <a:fillRect l="-1152" t="-515" b="-12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47" t="23341" r="29807" b="22438"/>
          <a:stretch>
            <a:fillRect/>
          </a:stretch>
        </p:blipFill>
        <p:spPr bwMode="auto">
          <a:xfrm>
            <a:off x="8141652" y="1222322"/>
            <a:ext cx="3165538" cy="257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Straight Connector 16"/>
          <p:cNvCxnSpPr/>
          <p:nvPr/>
        </p:nvCxnSpPr>
        <p:spPr>
          <a:xfrm flipH="1" flipV="1">
            <a:off x="9415604" y="2498756"/>
            <a:ext cx="1068309" cy="49794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9556595" y="2204613"/>
            <a:ext cx="3048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endParaRPr lang="en-US" sz="2400" dirty="0"/>
          </a:p>
        </p:txBody>
      </p:sp>
      <p:sp>
        <p:nvSpPr>
          <p:cNvPr id="20" name="Freeform 19"/>
          <p:cNvSpPr/>
          <p:nvPr/>
        </p:nvSpPr>
        <p:spPr>
          <a:xfrm>
            <a:off x="10203255" y="2648139"/>
            <a:ext cx="235391" cy="221810"/>
          </a:xfrm>
          <a:custGeom>
            <a:avLst/>
            <a:gdLst>
              <a:gd name="connsiteX0" fmla="*/ 0 w 235391"/>
              <a:gd name="connsiteY0" fmla="*/ 221810 h 221810"/>
              <a:gd name="connsiteX1" fmla="*/ 81482 w 235391"/>
              <a:gd name="connsiteY1" fmla="*/ 22633 h 221810"/>
              <a:gd name="connsiteX2" fmla="*/ 235391 w 235391"/>
              <a:gd name="connsiteY2" fmla="*/ 4526 h 221810"/>
              <a:gd name="connsiteX3" fmla="*/ 235391 w 235391"/>
              <a:gd name="connsiteY3" fmla="*/ 4526 h 221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5391" h="221810">
                <a:moveTo>
                  <a:pt x="0" y="221810"/>
                </a:moveTo>
                <a:cubicBezTo>
                  <a:pt x="21125" y="140328"/>
                  <a:pt x="42250" y="58847"/>
                  <a:pt x="81482" y="22633"/>
                </a:cubicBezTo>
                <a:cubicBezTo>
                  <a:pt x="120714" y="-13581"/>
                  <a:pt x="235391" y="4526"/>
                  <a:pt x="235391" y="4526"/>
                </a:cubicBezTo>
                <a:lnTo>
                  <a:pt x="235391" y="4526"/>
                </a:ln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033176" y="2324149"/>
            <a:ext cx="340158" cy="4985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l-GR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endParaRPr lang="en-US" sz="2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8619230" y="3768105"/>
                <a:ext cx="2179622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dirty="0" smtClean="0"/>
                  <a:t>.v &gt; 0</a:t>
                </a:r>
              </a:p>
              <a:p>
                <a:pPr algn="ctr"/>
                <a:r>
                  <a:rPr lang="en-US" dirty="0" err="1" smtClean="0"/>
                  <a:t>Điểm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chuyển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động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nhanh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dần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đều</a:t>
                </a:r>
                <a:endParaRPr lang="en-US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19230" y="3768105"/>
                <a:ext cx="2179622" cy="923330"/>
              </a:xfrm>
              <a:prstGeom prst="rect">
                <a:avLst/>
              </a:prstGeom>
              <a:blipFill rotWithShape="0">
                <a:blip r:embed="rId4"/>
                <a:stretch>
                  <a:fillRect t="-3289" b="-92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98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299618" y="0"/>
            <a:ext cx="5835329" cy="561315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TỔNG HỢP CÔNG THỨC</a:t>
            </a:r>
            <a:endParaRPr lang="en-US" sz="28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93749089"/>
                  </p:ext>
                </p:extLst>
              </p:nvPr>
            </p:nvGraphicFramePr>
            <p:xfrm>
              <a:off x="742384" y="651852"/>
              <a:ext cx="10782678" cy="554413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119519"/>
                    <a:gridCol w="3872293"/>
                    <a:gridCol w="3790866"/>
                  </a:tblGrid>
                  <a:tr h="966553">
                    <a:tc>
                      <a:txBody>
                        <a:bodyPr/>
                        <a:lstStyle/>
                        <a:p>
                          <a:pPr algn="ctr"/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CĐ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của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vật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rắn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quay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quanh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trục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cố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định</a:t>
                          </a:r>
                          <a:endParaRPr lang="en-US" sz="24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CĐ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của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điểm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thuộc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vật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rắn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quay</a:t>
                          </a:r>
                          <a:endParaRPr lang="en-US" sz="2400" b="1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2365543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40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Chuyển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động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đều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:</a:t>
                          </a:r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l-GR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ω</a:t>
                          </a:r>
                          <a:r>
                            <a:rPr lang="en-US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:r>
                            <a:rPr lang="en-US" sz="2400" b="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const</a:t>
                          </a:r>
                          <a:endParaRPr lang="en-US" sz="2400" b="0" baseline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r>
                            <a:rPr lang="el-GR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ε</a:t>
                          </a:r>
                          <a:r>
                            <a:rPr lang="en-US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</a:t>
                          </a:r>
                        </a:p>
                        <a:p>
                          <a:r>
                            <a:rPr lang="el-GR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φ</a:t>
                          </a:r>
                          <a:r>
                            <a:rPr lang="en-US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400" b="0" i="1" baseline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baseline="0" smtClean="0">
                                      <a:latin typeface="Cambria Math" panose="02040503050406030204" pitchFamily="18" charset="0"/>
                                    </a:rPr>
                                    <m:t>𝜑</m:t>
                                  </m:r>
                                </m:e>
                                <m:sub>
                                  <m:r>
                                    <a:rPr lang="en-US" sz="2400" b="0" i="1" baseline="0" smtClean="0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+ </a:t>
                          </a:r>
                          <a:r>
                            <a:rPr lang="el-GR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ω</a:t>
                          </a:r>
                          <a:r>
                            <a:rPr lang="en-US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.t</a:t>
                          </a:r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400" b="0" i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/>
                          <a:r>
                            <a:rPr lang="en-US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 = r.</a:t>
                          </a:r>
                          <a:r>
                            <a:rPr lang="el-GR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φ</a:t>
                          </a:r>
                          <a:endParaRPr lang="en-US" sz="2400" b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ctr"/>
                          <a:r>
                            <a:rPr lang="en-US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v = r.</a:t>
                          </a:r>
                          <a:r>
                            <a:rPr lang="el-GR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ω</a:t>
                          </a:r>
                          <a:endParaRPr lang="en-US" sz="2400" b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ctr"/>
                          <a:r>
                            <a:rPr lang="en-US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a = </a:t>
                          </a: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sSubSup>
                                    <m:sSubSupPr>
                                      <m:ctrlP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  <m:t>𝜏</m:t>
                                      </m:r>
                                    </m:sub>
                                    <m:sup>
                                      <m: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bSup>
                                  <m:sSubSup>
                                    <m:sSubSupPr>
                                      <m:ctrlP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r>
                                        <a:rPr lang="en-US" sz="2400" b="0">
                                          <a:latin typeface="Cambria Math" panose="02040503050406030204" pitchFamily="18" charset="0"/>
                                        </a:rPr>
                                        <m:t>+ </m:t>
                                      </m:r>
                                      <m: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sub>
                                    <m:sup>
                                      <m:r>
                                        <a:rPr lang="en-US" sz="2400" b="0" i="1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bSup>
                                </m:e>
                              </m:rad>
                            </m:oMath>
                          </a14:m>
                          <a:endParaRPr lang="en-US" sz="2400" b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400" b="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sz="26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sz="26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600" b="0" i="1" smtClean="0">
                                          <a:latin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p>
                                      <m:r>
                                        <a:rPr lang="en-US" sz="2600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sz="2600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r.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e>
                                <m:sup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en-US" sz="2400" b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el-GR" sz="2400" b="0" i="1" smtClean="0">
                                      <a:latin typeface="Cambria Math" panose="02040503050406030204" pitchFamily="18" charset="0"/>
                                    </a:rPr>
                                    <m:t>𝜏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400" b="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:r>
                            <a:rPr lang="en-US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r.</a:t>
                          </a:r>
                          <a:r>
                            <a:rPr lang="el-GR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ε</a:t>
                          </a:r>
                          <a:endParaRPr lang="en-US" sz="2400" b="0" i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anchor="ctr"/>
                    </a:tc>
                  </a:tr>
                  <a:tr h="2212041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4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Chuyển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động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biến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đổi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đều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:</a:t>
                          </a:r>
                        </a:p>
                        <a:p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l-GR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ε</a:t>
                          </a:r>
                          <a:r>
                            <a:rPr lang="en-US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:r>
                            <a:rPr lang="en-US" sz="2400" b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const</a:t>
                          </a:r>
                          <a:endParaRPr lang="en-US" sz="2400" b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l-GR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ω</a:t>
                          </a:r>
                          <a:r>
                            <a:rPr lang="en-US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400" b="0" i="1" baseline="0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l-GR" sz="2400" b="0" i="1" baseline="0" dirty="0" smtClean="0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e>
                                <m:sub>
                                  <m:r>
                                    <a:rPr lang="en-US" sz="2400" b="0" i="1" baseline="0" dirty="0" smtClean="0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+</a:t>
                          </a:r>
                          <a:r>
                            <a:rPr lang="el-GR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ε</a:t>
                          </a:r>
                          <a:r>
                            <a:rPr lang="en-US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.t</a:t>
                          </a:r>
                        </a:p>
                        <a:p>
                          <a:r>
                            <a:rPr lang="el-GR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φ</a:t>
                          </a:r>
                          <a:r>
                            <a:rPr lang="en-US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400" b="0" i="1" baseline="0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baseline="0" dirty="0" smtClean="0">
                                      <a:latin typeface="Cambria Math" panose="02040503050406030204" pitchFamily="18" charset="0"/>
                                    </a:rPr>
                                    <m:t>𝜑</m:t>
                                  </m:r>
                                </m:e>
                                <m:sub>
                                  <m:r>
                                    <a:rPr lang="en-US" sz="2400" b="0" i="1" baseline="0" dirty="0" smtClean="0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+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400" b="0" i="1" baseline="0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baseline="0" dirty="0" smtClean="0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</m:e>
                                <m:sub>
                                  <m:r>
                                    <a:rPr lang="en-US" sz="2400" b="0" i="1" baseline="0" dirty="0" smtClean="0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.t +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sz="2400" b="0" i="1" baseline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0" i="1" baseline="0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400" b="0" i="1" baseline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US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.</a:t>
                          </a:r>
                          <a:r>
                            <a:rPr lang="el-GR" sz="2400" b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ε</a:t>
                          </a:r>
                          <a14:m>
                            <m:oMath xmlns:m="http://schemas.openxmlformats.org/officeDocument/2006/math">
                              <m:r>
                                <a:rPr lang="en-US" sz="2400" b="0" baseline="0" dirty="0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sSup>
                                <m:sSupPr>
                                  <m:ctrlPr>
                                    <a:rPr lang="en-US" sz="2400" b="0" i="1" baseline="0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0" baseline="0" dirty="0" smtClean="0">
                                      <a:latin typeface="Cambria Math" panose="02040503050406030204" pitchFamily="18" charset="0"/>
                                    </a:rPr>
                                    <m:t>.</m:t>
                                  </m:r>
                                  <m:r>
                                    <a:rPr lang="en-US" sz="2400" b="0" i="1" baseline="0" dirty="0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en-US" sz="2400" b="0" i="1" baseline="0" dirty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en-US" sz="2400" b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  <a:p>
                          <a:r>
                            <a:rPr lang="el-GR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φ</a:t>
                          </a:r>
                          <a:r>
                            <a:rPr lang="en-US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2</a:t>
                          </a:r>
                          <a:r>
                            <a:rPr lang="el-GR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π</a:t>
                          </a:r>
                          <a:r>
                            <a:rPr lang="en-US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</a:t>
                          </a:r>
                        </a:p>
                        <a:p>
                          <a:r>
                            <a:rPr lang="en-US" sz="2400" b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ω =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𝜋</m:t>
                                  </m:r>
                                  <m:r>
                                    <a:rPr lang="en-US" sz="2400" b="0" smtClean="0">
                                      <a:latin typeface="Cambria Math" panose="02040503050406030204" pitchFamily="18" charset="0"/>
                                    </a:rPr>
                                    <m:t>.</m:t>
                                  </m:r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num>
                                <m:den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30</m:t>
                                  </m:r>
                                </m:den>
                              </m:f>
                            </m:oMath>
                          </a14:m>
                          <a:endParaRPr lang="en-US" sz="2400" b="0" i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93749089"/>
                  </p:ext>
                </p:extLst>
              </p:nvPr>
            </p:nvGraphicFramePr>
            <p:xfrm>
              <a:off x="742384" y="651852"/>
              <a:ext cx="10782678" cy="554413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3119519"/>
                    <a:gridCol w="3872293"/>
                    <a:gridCol w="3790866"/>
                  </a:tblGrid>
                  <a:tr h="966553">
                    <a:tc>
                      <a:txBody>
                        <a:bodyPr/>
                        <a:lstStyle/>
                        <a:p>
                          <a:pPr algn="ctr"/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CĐ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của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vật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rắn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quay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quanh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trục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cố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định</a:t>
                          </a:r>
                          <a:endParaRPr lang="en-US" sz="24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CĐ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của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điểm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thuộc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vật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="1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rắn</a:t>
                          </a:r>
                          <a:r>
                            <a:rPr lang="en-US" sz="2400" b="1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quay</a:t>
                          </a:r>
                          <a:endParaRPr lang="en-US" sz="2400" b="1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  <a:tr h="2365543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40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Chuyển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động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đều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:</a:t>
                          </a:r>
                        </a:p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80660" t="-42674" r="-98113" b="-95116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0">
                          <a:blip r:embed="rId2"/>
                          <a:stretch>
                            <a:fillRect l="-184727" t="-22074" r="-322" b="-931"/>
                          </a:stretch>
                        </a:blipFill>
                      </a:tcPr>
                    </a:tc>
                  </a:tr>
                  <a:tr h="2212041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24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Chuyển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động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biến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đổi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baseline="0" dirty="0" err="1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đều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:</a:t>
                          </a:r>
                        </a:p>
                        <a:p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80660" t="-152893" r="-98113" b="-1928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10" name="TextBox 9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52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1633" y="231135"/>
            <a:ext cx="5835329" cy="899722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VÍ DỤ VÀ BÀI TẬP ÁP DỤNG</a:t>
            </a:r>
            <a:endParaRPr lang="en-US" sz="28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Flowchart: Decision 11"/>
          <p:cNvSpPr/>
          <p:nvPr/>
        </p:nvSpPr>
        <p:spPr>
          <a:xfrm>
            <a:off x="2904439" y="275954"/>
            <a:ext cx="631372" cy="810084"/>
          </a:xfrm>
          <a:prstGeom prst="flowChartDecision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03514" y="1397001"/>
                <a:ext cx="7324254" cy="37030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/>
                <a:r>
                  <a:rPr lang="en-US" sz="2800" b="1" i="1" u="sng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Ví </a:t>
                </a:r>
                <a:r>
                  <a:rPr lang="en-US" sz="2800" b="1" i="1" u="sng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dụ</a:t>
                </a:r>
                <a:r>
                  <a:rPr lang="en-US" sz="2800" b="1" i="1" u="sng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1. </a:t>
                </a:r>
              </a:p>
              <a:p>
                <a:pPr lvl="0" algn="just"/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quay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quanh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cố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O. Ở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khảo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sát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quay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 = 0,5m </a:t>
                </a:r>
                <a:r>
                  <a:rPr lang="en-US" sz="28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28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v = 2 m/s </a:t>
                </a:r>
                <a:r>
                  <a:rPr lang="en-US" sz="28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US" sz="28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8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buAutoNum type="alphaLcPeriod"/>
                </a:pP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vật</a:t>
                </a:r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 algn="just">
                  <a:buFontTx/>
                  <a:buAutoNum type="alphaLcPeriod"/>
                </a:pP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B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quay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 = 0,2 m.</a:t>
                </a:r>
              </a:p>
              <a:p>
                <a:pPr marL="342900" indent="-342900" algn="just">
                  <a:buFontTx/>
                  <a:buAutoNum type="alphaLcPeriod"/>
                </a:pPr>
                <a:endParaRPr lang="en-US" dirty="0"/>
              </a:p>
              <a:p>
                <a:pPr marL="342900" lvl="0" indent="-342900" algn="just">
                  <a:buAutoNum type="alphaLcPeriod"/>
                </a:pPr>
                <a:endParaRPr lang="en-US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3514" y="1397001"/>
                <a:ext cx="7324254" cy="3703065"/>
              </a:xfrm>
              <a:prstGeom prst="rect">
                <a:avLst/>
              </a:prstGeom>
              <a:blipFill rotWithShape="0">
                <a:blip r:embed="rId2"/>
                <a:stretch>
                  <a:fillRect l="-1664" t="-1645" r="-16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5287" y="1841995"/>
            <a:ext cx="3227946" cy="244773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19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343722" y="215443"/>
                <a:ext cx="10215970" cy="76819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lvl="0" indent="-342900" algn="just">
                  <a:buAutoNum type="alphaLcPeriod"/>
                </a:pP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 </a:t>
                </a:r>
                <a:r>
                  <a:rPr lang="el-G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l-G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ε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r .</a:t>
                </a:r>
                <a:r>
                  <a:rPr lang="el-G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=&gt; </a:t>
                </a:r>
                <a:r>
                  <a:rPr lang="el-G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0,5</m:t>
                        </m:r>
                      </m:den>
                    </m:f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4 rad/s</a:t>
                </a: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r.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0,5.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8 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4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𝜏</m:t>
                            </m:r>
                          </m:sub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/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=&gt;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bSup>
                          <m:sSubSupPr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−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(8</m:t>
                            </m:r>
                            <m:rad>
                              <m:radPr>
                                <m:degHide m:val="on"/>
                                <m:ctrlP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rad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− 8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8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dirty="0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4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r. </a:t>
                </a:r>
                <a:r>
                  <a:rPr lang="el-G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ε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lvl="0" algn="just"/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=&gt; </a:t>
                </a:r>
                <a:r>
                  <a:rPr lang="el-G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ε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4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𝜏</m:t>
                            </m:r>
                          </m:sub>
                        </m:sSub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den>
                    </m:f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8</m:t>
                        </m:r>
                        <m:rad>
                          <m:radPr>
                            <m:degHide m:val="on"/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0,5</m:t>
                        </m:r>
                      </m:den>
                    </m:f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16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rad/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 dirty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400" i="1" dirty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. 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Bi</m:t>
                    </m:r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ế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t</m:t>
                    </m:r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quay r = 0,2 m</a:t>
                </a: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r .</a:t>
                </a:r>
                <a:r>
                  <a:rPr lang="el-GR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0,2. 4 = 0,8 m/s</a:t>
                </a: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r.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0,2.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4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3,2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r. </a:t>
                </a:r>
                <a:r>
                  <a:rPr lang="el-GR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ε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0,2.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16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3,2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𝜏</m:t>
                            </m:r>
                          </m:sub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3,2</m:t>
                            </m:r>
                            <m:rad>
                              <m:radPr>
                                <m:degHide m:val="on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4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rad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3,2</m:t>
                            </m:r>
                          </m:e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3,2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 dirty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400" i="1" dirty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/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/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/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722" y="215443"/>
                <a:ext cx="10215970" cy="7681975"/>
              </a:xfrm>
              <a:prstGeom prst="rect">
                <a:avLst/>
              </a:prstGeom>
              <a:blipFill rotWithShape="0">
                <a:blip r:embed="rId2"/>
                <a:stretch>
                  <a:fillRect l="-895" t="-6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399" y="746526"/>
            <a:ext cx="3227946" cy="244773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075691" y="3630440"/>
            <a:ext cx="35230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A, B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rắn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ε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t.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51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80702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1633" y="231135"/>
            <a:ext cx="5835329" cy="899722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TẬP ÁP DỤNG</a:t>
            </a:r>
            <a:endParaRPr lang="en-US" sz="28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Flowchart: Decision 11"/>
          <p:cNvSpPr/>
          <p:nvPr/>
        </p:nvSpPr>
        <p:spPr>
          <a:xfrm>
            <a:off x="3155947" y="275954"/>
            <a:ext cx="631372" cy="810084"/>
          </a:xfrm>
          <a:prstGeom prst="flowChartDecision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38032" y="1199913"/>
                <a:ext cx="10657761" cy="56580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Bài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rắn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trạng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đứng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yên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rồi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quay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nhanh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dần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phút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quay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60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rad/s.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thuộc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rắn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quay.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khoảng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quay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r = 0,5 m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algn="just"/>
                <a:r>
                  <a:rPr lang="el-G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l-G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</a:t>
                </a:r>
                <a:r>
                  <a:rPr lang="el-G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ε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.t</a:t>
                </a:r>
              </a:p>
              <a:p>
                <a:pPr algn="just"/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=&gt; </a:t>
                </a:r>
                <a:r>
                  <a:rPr lang="el-G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ε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𝜔</m:t>
                        </m:r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 − </m:t>
                        </m:r>
                        <m:sSub>
                          <m:sSubPr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𝜔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𝑜</m:t>
                            </m:r>
                          </m:sub>
                        </m:sSub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60 −0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60</m:t>
                        </m:r>
                      </m:den>
                    </m:f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1 rad/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r .</a:t>
                </a:r>
                <a:r>
                  <a:rPr lang="el-G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0,5. 10 =5 m/s</a:t>
                </a: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r.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𝜔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0,5.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50 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𝜏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r. </a:t>
                </a:r>
                <a:r>
                  <a:rPr lang="el-GR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ε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0,5. 1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0,5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𝜏</m:t>
                            </m:r>
                          </m:sub>
                          <m:sup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  <m:sup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rad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0,5</m:t>
                            </m:r>
                          </m:e>
                          <m:sup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 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50</m:t>
                            </m:r>
                          </m:e>
                          <m:sup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50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 algn="just">
                  <a:buFontTx/>
                  <a:buAutoNum type="alphaLcPeriod"/>
                </a:pPr>
                <a:endParaRPr lang="en-US" dirty="0"/>
              </a:p>
              <a:p>
                <a:pPr marL="342900" lvl="0" indent="-342900" algn="just">
                  <a:buAutoNum type="alphaLcPeriod"/>
                </a:pPr>
                <a:endParaRPr lang="en-US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032" y="1199913"/>
                <a:ext cx="10657761" cy="5658087"/>
              </a:xfrm>
              <a:prstGeom prst="rect">
                <a:avLst/>
              </a:prstGeom>
              <a:blipFill rotWithShape="0">
                <a:blip r:embed="rId2"/>
                <a:stretch>
                  <a:fillRect l="-1201" t="-11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95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310711"/>
            <a:ext cx="2687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GV: Dương Thị Hồng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56595" y="6333893"/>
            <a:ext cx="2553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Môn học Cơ kỹ thuật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305738"/>
            <a:ext cx="12192000" cy="55226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Dương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Thị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362993" y="398352"/>
            <a:ext cx="5436975" cy="561315"/>
          </a:xfrm>
          <a:prstGeom prst="round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TẬP VỀ NHÀ</a:t>
            </a:r>
            <a:endParaRPr lang="en-US" sz="2800" b="1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52299" y="959667"/>
            <a:ext cx="904965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  Bài tập còn lại trong chương 5 tài 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 [1] và làm thêm bài tập chuyển động của điểm thuộc vật rắn trong tài liệu [2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] và [3].</a:t>
            </a:r>
            <a:endParaRPr lang="en-US" sz="2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Đọc trước bài: “Tổng hợp chuyển động của điểm”</a:t>
            </a:r>
          </a:p>
          <a:p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 liệu tham khảo:</a:t>
            </a:r>
          </a:p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Xuân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Hồng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Giáo trình Cơ lý thuyết. Khoa Cơ khí Trường CĐ Lý Tự Trọng TPHCM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3]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Đỗ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NXB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2004.</a:t>
            </a:r>
          </a:p>
          <a:p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 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Đỗ Sanh, Nguyễn Văn Đình, Nguyễn Nhật Lệ. Bài tập Cơ học.  NXB Giáo Dục, 2006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[4] </a:t>
            </a:r>
            <a:r>
              <a:rPr lang="en-US" sz="2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https://taisachmoi.com/giao-trinh-co-hoc-ly-thuyet-tom-tat-ly-thuyet-bai-tap-mau.html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[5]</a:t>
            </a:r>
            <a:r>
              <a:rPr lang="en-US" sz="2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https://khotrithucso.com/doc/p/tai-lieu-giao-trinh-co-hoc-ly-thuyet-phan-dong-hoc-nhung-580005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9815797" y="6397203"/>
            <a:ext cx="2765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thuyết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70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778</TotalTime>
  <Words>774</Words>
  <Application>Microsoft Office PowerPoint</Application>
  <PresentationFormat>Widescreen</PresentationFormat>
  <Paragraphs>165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DUONG HONG</dc:creator>
  <cp:lastModifiedBy>Microsoft account</cp:lastModifiedBy>
  <cp:revision>90</cp:revision>
  <dcterms:created xsi:type="dcterms:W3CDTF">2020-03-21T07:33:23Z</dcterms:created>
  <dcterms:modified xsi:type="dcterms:W3CDTF">2020-07-22T04:19:52Z</dcterms:modified>
</cp:coreProperties>
</file>